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move the slide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2000" spc="-1" strike="noStrike">
                <a:latin typeface="Arial"/>
              </a:rPr>
              <a:t>Click to edit the notes format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1400" spc="-1" strike="noStrike">
                <a:latin typeface="Times New Roman"/>
              </a:rPr>
              <a:t>&lt;header&gt;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pt-BR" sz="1400" spc="-1" strike="noStrike">
                <a:latin typeface="Times New Roman"/>
              </a:rPr>
              <a:t>&lt;date/time&gt;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&lt;footer&gt;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A4BA812-55DD-4A28-A852-FCAE2D8ACEA1}" type="slidenum">
              <a:rPr b="0" lang="pt-BR" sz="1400" spc="-1" strike="noStrike">
                <a:latin typeface="Times New Roman"/>
              </a:rPr>
              <a:t>&lt;number&gt;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9884F14-975B-4996-808A-9A41CB699398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93A2FA8-415B-4970-9EE2-C3DAB5AAC51F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FCA8CB0-F82A-4904-BECB-81C4D22B8BA0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322155F-52A5-4D0A-A103-C2F3E0D624E9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570D9D-9201-4403-B38C-98187ACC23CE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979AEA-21E0-45AB-A9AE-A2037FAE34E1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06E34D-DF40-4681-BEA6-2781953B3137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70D591-A98A-4F58-B75C-FFFF607CFC44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48B2FD-A9E0-4AE6-9BC3-E1E991D2AE93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102422-DEF3-4517-83B8-F71BE041A8AC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1144F0-56CF-46A8-A527-113CE9CE8688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BB46E3-88F2-458E-A98E-8B78DCE3DCCE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CBEF0E-D573-4168-997D-8A2B9E71360D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AAABA4-79F5-43CC-93DA-5A581A271AD1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DD722E-E4D2-4081-8D49-E3A39B9F8A2B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86819A-DAFB-4C5B-B3DA-186FF466B10A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C1091B6-F153-400C-8501-59FB3837134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15DB862-AB95-4F63-BC59-7774F44D6BA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3826830-4C0A-4B0A-9573-6B13BC74492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33A9508-C113-4252-8046-E8D1F79F874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81EFF27-6F73-47F7-B7AB-A47A79AC711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2FD49B4-A380-4411-8F0B-421BDDDFB0A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EF7CC0F-968D-499D-A63D-ADD01F0A849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4520674-FDB7-44FD-B0CE-FC3E855B03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8524124-B222-4C75-8DBE-D399220106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CC5A133-A007-42CF-AA90-0F145433C4D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F120734-99BB-4818-A42B-55D1DD03DF8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8236B1E-5083-49CF-BA99-F3C81A9480A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lnSpc>
                <a:spcPct val="100000"/>
              </a:lnSpc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pt-BR" sz="1400" spc="-1" strike="noStrike">
                <a:latin typeface="Times New Roman"/>
              </a:rPr>
              <a:t>&lt;footer&gt;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edit the title text format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Click to edit the outline text format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Second Outline Level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Third Outline Level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Fourth Outline Level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Fifth Outline Level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Sixth Outline Level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Seventh Outline Level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8A0C7E4-043A-4483-8B87-40FF5CD24BD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pt-BR" sz="16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edit the title text format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Click to edit the outline text format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Second Outline Level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Third Outline Level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Fourth Outline Level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Fifth Outline Level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Sixth Outline Level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Seventh Outline Level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ftr" idx="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lnSpc>
                <a:spcPct val="100000"/>
              </a:lnSpc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pt-BR" sz="1400" spc="-1" strike="noStrike">
                <a:latin typeface="Times New Roman"/>
              </a:rPr>
              <a:t>&lt;footer&gt;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Num" idx="4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EC4C411-1A9B-4891-B0A3-19141E2F185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pt-BR" sz="1600" spc="-1" strike="noStrike">
              <a:latin typeface="Times New Roman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&lt;date/time&gt;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edit the title text format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Click to edit the outline text format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Second Outline Level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Third Outline Level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Fourth Outline Level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Fifth Outline Level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Sixth Outline Level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Seventh Outline Level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lnSpc>
                <a:spcPct val="100000"/>
              </a:lnSpc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pt-BR" sz="1400" spc="-1" strike="noStrike">
                <a:latin typeface="Times New Roman"/>
              </a:rPr>
              <a:t>&lt;footer&gt;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edit the title text format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Click to edit the outline text format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Second Outline Level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Third Outline Level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Fourth Outline Level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Fifth Outline Level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Sixth Outline Level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Seventh Outline Level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38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Dimas Jackson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May 1, 2023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480" cy="6285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480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10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5537D0-B127-4D02-B5C9-C904CCEF1856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1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419AAA-6AF1-413B-A08C-669A210BB602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14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9A600A-6A11-4223-B3C8-BFA4640771C3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16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E5DD20-327A-41BB-ACEF-382AAB4AAA9D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1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54953C-53A3-4BBC-A2AB-DA2EAC8125DB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20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258F56-1FA6-43EF-BB38-F6D71E9F5B0C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ontent Placeholder 2"/>
          <p:cNvSpPr/>
          <p:nvPr/>
        </p:nvSpPr>
        <p:spPr>
          <a:xfrm>
            <a:off x="840960" y="1807200"/>
            <a:ext cx="7067880" cy="162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2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7A6E4B-A2E0-4037-A1C1-028FC460042D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Box 1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2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6623DD-CAC2-4327-92BF-821AD26FF344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2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CAF209-8A2E-4101-828B-CB023D9E8681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6B92CB3-349F-4A88-8F78-0EFED56DD89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360" cy="332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a bar chart for the success rate of each orbit type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2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6CEF54F-6B05-4400-AD69-D62B62069E52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a scatter point of Flight number vs. Orbit type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CC614D-A5FA-4A2F-971C-812A0F78E59D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a scatter point of payload vs. orbit type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C4269D-C18E-4E7E-AC6D-93EE9484555A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a line chart of yearly average success rate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05AD2F-A23F-4B2F-B06C-9BBA2E05FF44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01E4B7-7FC1-4D80-BF28-55A17AAAE96F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63BE77-41AA-499C-A118-4DFB0150FD92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2B47F9B-0182-460E-A3E6-A06A8AA5C449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0DBCEC-5D06-4352-9D5E-A8DEEEB71D3D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B15979-5366-4176-A43B-CF0B882A98FC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52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73AB75-D763-4BA7-8AE9-998BD5965B01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C21D016B-0F7B-44FC-A4C5-C160F07899E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2684880"/>
            <a:ext cx="4017240" cy="103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9000"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7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42239C-4116-4031-B642-8FFFAFDC3281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51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3D8C21-0B2B-4500-BAB8-24BF288D85F8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8CD7A4-3364-4C9A-9408-16CC93BCA762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65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E1C323-2B14-43B6-BB33-5FAAC47E2529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Box 6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5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F5ECAF-9D16-4E3B-ACA4-E8FD97A0003E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60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38B041-B564-4771-BCA0-46D8E5AD6DCE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160" cy="431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6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FAD49D-A634-4DAC-A575-16D5110C905B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Box 1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65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ED92A3-14A7-462E-84B0-FE9415A15E2E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029130AD-4836-40CC-A425-CF7D3209480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73" name="Title 1"/>
          <p:cNvSpPr/>
          <p:nvPr/>
        </p:nvSpPr>
        <p:spPr>
          <a:xfrm>
            <a:off x="828000" y="538560"/>
            <a:ext cx="105292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4" name="Content Placeholder 2"/>
          <p:cNvSpPr/>
          <p:nvPr/>
        </p:nvSpPr>
        <p:spPr>
          <a:xfrm>
            <a:off x="958680" y="2521440"/>
            <a:ext cx="10380960" cy="189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85000"/>
          </a:bodyPr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292929"/>
                </a:solidFill>
                <a:latin typeface="Abadi"/>
                <a:ea typeface="DejaVu Sans"/>
              </a:rPr>
              <a:t>In this project, I predicted if the Space X Falcon 9 first stage will land successfully. </a:t>
            </a:r>
            <a:endParaRPr b="0" lang="en-US" sz="28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292929"/>
                </a:solidFill>
                <a:latin typeface="Abadi"/>
                <a:ea typeface="Noto Sans CJK SC"/>
              </a:rPr>
              <a:t>I collected, processed and analyzed data and built, validated and compared Machine Learning models to understand the </a:t>
            </a:r>
            <a:r>
              <a:rPr b="0" lang="en-US" sz="2800" spc="-1" strike="noStrike">
                <a:solidFill>
                  <a:srgbClr val="292929"/>
                </a:solidFill>
                <a:latin typeface="Abadi"/>
                <a:ea typeface="DejaVu Sans"/>
              </a:rPr>
              <a:t>most relevant variables related to the improving of success rate.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088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67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777038-3F5D-4107-816D-9E119EA843A6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080" cy="435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269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BCEDFE-FB1D-4B0E-AAAA-711E102415E7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extBox 1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120" cy="381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72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A0CF7B-13C1-401B-8115-3E85E46A6201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360" cy="381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74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E7C4DD-6A39-4337-95EE-65E23040F62C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2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76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23118E-1D03-42F5-88B9-54D3CEB3D72B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7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DF5823-29E4-4E7E-BE82-A7903FFFF16F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4D4E7ED-55B2-4544-9326-BCB2DCB90FF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76" name="TextBox 1"/>
          <p:cNvSpPr/>
          <p:nvPr/>
        </p:nvSpPr>
        <p:spPr>
          <a:xfrm>
            <a:off x="671400" y="281268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tent Placeholder 2"/>
          <p:cNvSpPr/>
          <p:nvPr/>
        </p:nvSpPr>
        <p:spPr>
          <a:xfrm>
            <a:off x="770040" y="1580760"/>
            <a:ext cx="10104120" cy="521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 fontScale="26000"/>
          </a:bodyPr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US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US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Data extraction from Space X API and webscraping from Wikipedia </a:t>
            </a:r>
            <a:endParaRPr b="0" lang="en-US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US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Missing values treatment and class labeling</a:t>
            </a:r>
            <a:endParaRPr b="0" lang="en-US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US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&amp; Plotly Dash</a:t>
            </a:r>
            <a:endParaRPr b="0" lang="en-US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US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 </a:t>
            </a: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Hyperparameter tuning for SVM, Classification Trees and Logistic Regression</a:t>
            </a:r>
            <a:endParaRPr b="0" lang="en-US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78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42AC18-A9A5-42FE-9F9D-1BC975E53FA0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Space X API data request and webscraping from Wikipedia: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80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1" name=""/>
          <p:cNvSpPr/>
          <p:nvPr/>
        </p:nvSpPr>
        <p:spPr>
          <a:xfrm>
            <a:off x="1260000" y="2340000"/>
            <a:ext cx="4500000" cy="90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Space X API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2" name=""/>
          <p:cNvSpPr/>
          <p:nvPr/>
        </p:nvSpPr>
        <p:spPr>
          <a:xfrm>
            <a:off x="1440000" y="2700000"/>
            <a:ext cx="900000" cy="36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Rockets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83" name=""/>
          <p:cNvSpPr/>
          <p:nvPr/>
        </p:nvSpPr>
        <p:spPr>
          <a:xfrm>
            <a:off x="2412000" y="2700000"/>
            <a:ext cx="1188000" cy="36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Launchpads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84" name=""/>
          <p:cNvSpPr/>
          <p:nvPr/>
        </p:nvSpPr>
        <p:spPr>
          <a:xfrm>
            <a:off x="3672000" y="2700000"/>
            <a:ext cx="828000" cy="36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Cores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4572000" y="2700000"/>
            <a:ext cx="1080000" cy="36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Payloads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86" name=""/>
          <p:cNvSpPr/>
          <p:nvPr/>
        </p:nvSpPr>
        <p:spPr>
          <a:xfrm>
            <a:off x="2160000" y="4104000"/>
            <a:ext cx="2340000" cy="54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Pandas Data Frame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"/>
          <p:cNvSpPr/>
          <p:nvPr/>
        </p:nvSpPr>
        <p:spPr>
          <a:xfrm>
            <a:off x="2160000" y="5400000"/>
            <a:ext cx="2340000" cy="54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CSV file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3240000" y="3240000"/>
            <a:ext cx="0" cy="864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"/>
          <p:cNvSpPr/>
          <p:nvPr/>
        </p:nvSpPr>
        <p:spPr>
          <a:xfrm>
            <a:off x="3240000" y="4644000"/>
            <a:ext cx="0" cy="756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"/>
          <p:cNvSpPr txBox="1"/>
          <p:nvPr/>
        </p:nvSpPr>
        <p:spPr>
          <a:xfrm>
            <a:off x="3420000" y="3357720"/>
            <a:ext cx="1260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Request JSON files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1" name=""/>
          <p:cNvSpPr txBox="1"/>
          <p:nvPr/>
        </p:nvSpPr>
        <p:spPr>
          <a:xfrm>
            <a:off x="3420000" y="4680000"/>
            <a:ext cx="1800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Cleaning and filtering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BCBED3-A735-458C-B406-1955760D7761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/>
          </p:nvPr>
        </p:nvSpPr>
        <p:spPr>
          <a:xfrm>
            <a:off x="820800" y="1800360"/>
            <a:ext cx="4639680" cy="42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000"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Extract and concatenate past launch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data using ‘requests’ library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Keys: Rockets, Launchpads, Cores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and Payloads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include completed code cell and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outcome cell),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an external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reference and peer-review purpose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latin typeface="Arial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6480000" y="1980000"/>
            <a:ext cx="4500000" cy="90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Space X API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6660000" y="2340000"/>
            <a:ext cx="900000" cy="36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Rockets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6" name=""/>
          <p:cNvSpPr/>
          <p:nvPr/>
        </p:nvSpPr>
        <p:spPr>
          <a:xfrm>
            <a:off x="7632000" y="2340000"/>
            <a:ext cx="1188000" cy="36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Launchpads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8892000" y="2340000"/>
            <a:ext cx="828000" cy="36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Cores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9792000" y="2340000"/>
            <a:ext cx="1080000" cy="36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Payloads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9" name=""/>
          <p:cNvSpPr/>
          <p:nvPr/>
        </p:nvSpPr>
        <p:spPr>
          <a:xfrm>
            <a:off x="7380000" y="3744000"/>
            <a:ext cx="2340000" cy="54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Pandas Data Frame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7380000" y="5040000"/>
            <a:ext cx="2340000" cy="540000"/>
          </a:xfrm>
          <a:prstGeom prst="rect">
            <a:avLst/>
          </a:prstGeom>
          <a:solidFill>
            <a:srgbClr val="ffffff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CSV file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1" name=""/>
          <p:cNvSpPr/>
          <p:nvPr/>
        </p:nvSpPr>
        <p:spPr>
          <a:xfrm>
            <a:off x="8460000" y="2880000"/>
            <a:ext cx="0" cy="864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"/>
          <p:cNvSpPr/>
          <p:nvPr/>
        </p:nvSpPr>
        <p:spPr>
          <a:xfrm>
            <a:off x="8460000" y="4284000"/>
            <a:ext cx="0" cy="756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"/>
          <p:cNvSpPr txBox="1"/>
          <p:nvPr/>
        </p:nvSpPr>
        <p:spPr>
          <a:xfrm>
            <a:off x="8640000" y="2997720"/>
            <a:ext cx="1260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Request JSON files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"/>
          <p:cNvSpPr txBox="1"/>
          <p:nvPr/>
        </p:nvSpPr>
        <p:spPr>
          <a:xfrm>
            <a:off x="8640000" y="4320000"/>
            <a:ext cx="1800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Cleaning and filtering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2691480-9492-4CFC-BF0A-FEEC89562841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560" cy="381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06" name="Title 1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Title 1"/>
          <p:cNvSpPr/>
          <p:nvPr/>
        </p:nvSpPr>
        <p:spPr>
          <a:xfrm>
            <a:off x="922320" y="69120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8" name="Content Placeholder 4"/>
          <p:cNvSpPr/>
          <p:nvPr/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  <a:ea typeface="DejaVu Sans"/>
              </a:rPr>
              <a:t>Place your flowchart of web scraping here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A6353C-2C18-4B87-91FE-3B5A42C79036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</TotalTime>
  <Application>LibreOffice/7.3.7.2$Linux_X86_64 LibreOffice_project/30$Build-2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pt-BR</dc:language>
  <cp:lastModifiedBy/>
  <dcterms:modified xsi:type="dcterms:W3CDTF">2023-05-03T08:41:15Z</dcterms:modified>
  <cp:revision>202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